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3"/>
  </p:notesMasterIdLst>
  <p:handoutMasterIdLst>
    <p:handoutMasterId r:id="rId34"/>
  </p:handoutMasterIdLst>
  <p:sldIdLst>
    <p:sldId id="276" r:id="rId2"/>
    <p:sldId id="308" r:id="rId3"/>
    <p:sldId id="297" r:id="rId4"/>
    <p:sldId id="362" r:id="rId5"/>
    <p:sldId id="309" r:id="rId6"/>
    <p:sldId id="310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25" r:id="rId15"/>
    <p:sldId id="350" r:id="rId16"/>
    <p:sldId id="340" r:id="rId17"/>
    <p:sldId id="352" r:id="rId18"/>
    <p:sldId id="326" r:id="rId19"/>
    <p:sldId id="353" r:id="rId20"/>
    <p:sldId id="302" r:id="rId21"/>
    <p:sldId id="301" r:id="rId22"/>
    <p:sldId id="321" r:id="rId23"/>
    <p:sldId id="305" r:id="rId24"/>
    <p:sldId id="322" r:id="rId25"/>
    <p:sldId id="341" r:id="rId26"/>
    <p:sldId id="342" r:id="rId27"/>
    <p:sldId id="343" r:id="rId28"/>
    <p:sldId id="345" r:id="rId29"/>
    <p:sldId id="346" r:id="rId30"/>
    <p:sldId id="349" r:id="rId31"/>
    <p:sldId id="327" r:id="rId32"/>
  </p:sldIdLst>
  <p:sldSz cx="9144000" cy="6858000" type="screen4x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E96A1C-038C-D693-B659-A4110CFF0AC6}" name="Gastbenutzer" initials="Ga" userId="S::urn:spo:anon#21c69e844b242bbb3faa174d4525516442311009c4b111752c0eca22d0d649db::" providerId="AD"/>
  <p188:author id="{50B89AFD-6F56-1F71-E123-8A87DD51F3E9}" name="Simona Blaser" initials="SB" userId="S::simona.blaser@tdcag.ch::d94cf2e4-3f94-4cc7-972b-35da45d79d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AC"/>
    <a:srgbClr val="0033D6"/>
    <a:srgbClr val="00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B848D7-6C0F-406F-9394-43EB37A9A1D0}" v="1" dt="2024-02-04T16:15:41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3"/>
        <p:guide pos="21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5" y="7"/>
            <a:ext cx="2972421" cy="497626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038" y="7"/>
            <a:ext cx="2972421" cy="497626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2EB5E25A-4CE2-4848-B6CD-2C96502160B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5" y="9446369"/>
            <a:ext cx="2972421" cy="497626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038" y="9446369"/>
            <a:ext cx="2972421" cy="497626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F5B1908F-ADBB-43A3-B9A0-792798DF3A5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52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5" y="7"/>
            <a:ext cx="2972421" cy="49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38" y="7"/>
            <a:ext cx="2972421" cy="49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4563" y="747713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9" y="4724891"/>
            <a:ext cx="5485158" cy="447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 zur Bearbeitung der Master-Textformate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5" y="9446369"/>
            <a:ext cx="2972421" cy="49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38" y="9446369"/>
            <a:ext cx="2972421" cy="49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EEEEB8A-72B0-47EE-AF89-7929517D25D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967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62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89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254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41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04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88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EB8A-72B0-47EE-AF89-7929517D25D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9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23728" y="548680"/>
            <a:ext cx="6550496" cy="1159024"/>
          </a:xfrm>
        </p:spPr>
        <p:txBody>
          <a:bodyPr/>
          <a:lstStyle>
            <a:lvl1pPr algn="r">
              <a:defRPr sz="4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6388" name="Rectangle 102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6389" name="Rectangle 10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6390" name="Rectangle 10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2242F3-5617-4C15-9916-542D841BED89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6392" name="Rectangle 1032" descr="Gold bar"/>
          <p:cNvSpPr>
            <a:spLocks noChangeArrowheads="1"/>
          </p:cNvSpPr>
          <p:nvPr/>
        </p:nvSpPr>
        <p:spPr bwMode="auto">
          <a:xfrm>
            <a:off x="2987824" y="1700808"/>
            <a:ext cx="2870200" cy="201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Rectangle 1033" descr="Orange bar"/>
          <p:cNvSpPr>
            <a:spLocks noChangeArrowheads="1"/>
          </p:cNvSpPr>
          <p:nvPr/>
        </p:nvSpPr>
        <p:spPr bwMode="auto">
          <a:xfrm>
            <a:off x="179512" y="1700808"/>
            <a:ext cx="2870200" cy="2016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1034" descr="Slate bar"/>
          <p:cNvSpPr>
            <a:spLocks noChangeArrowheads="1"/>
          </p:cNvSpPr>
          <p:nvPr/>
        </p:nvSpPr>
        <p:spPr bwMode="auto">
          <a:xfrm>
            <a:off x="5796136" y="1700808"/>
            <a:ext cx="2870200" cy="2016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4" descr="Signet_EWGKirchber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1739443" cy="93610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5B706-0245-4D1D-8F64-0699F0A3E399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B448A-57E8-401C-91D0-A516BB447A54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13572F-6DDA-4DC7-9D93-E3A11563C46E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r>
              <a:rPr lang="de-DE"/>
              <a:t>ClipArt durch Klicken auf Symbol hinzufügen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B2F15B4-5857-4475-A882-C3F1CBBAEA5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203032" cy="1156990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9AF37-8F12-415B-812E-CA15163D1339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40858-1645-4F87-96B7-BE3E88646F34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35245-DD0F-4D32-ADFF-69ED4A22F9C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D8995-37AF-42F6-BDBA-31A435651382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00183-C3C9-45C2-85FF-3B3D84177798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80B03-929A-4EBE-AEA3-A22D8A3D899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5687D-C021-40BB-BF77-154CA6F4EB85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84DBC-5A12-45E1-8F99-A1CC5395477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83768" y="332656"/>
            <a:ext cx="627504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de-D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de-DE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0F3EEF8C-57D0-42A5-BAC6-67E523722BB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de-DE" sz="2400">
              <a:latin typeface="Times New Roman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69" name="Rectangle 9" descr="Orange bar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de-DE" sz="2400">
              <a:latin typeface="Times New Roman" pitchFamily="18" charset="0"/>
            </a:endParaRPr>
          </a:p>
        </p:txBody>
      </p:sp>
      <p:sp>
        <p:nvSpPr>
          <p:cNvPr id="15370" name="Rectangle 10" descr="Slate bar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de-DE" sz="2400">
              <a:latin typeface="Times New Roman" pitchFamily="18" charset="0"/>
            </a:endParaRPr>
          </a:p>
        </p:txBody>
      </p:sp>
      <p:pic>
        <p:nvPicPr>
          <p:cNvPr id="11" name="Picture 4" descr="Signet_EWGKirchber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007050" cy="10801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5505215-4ADE-1809-D5BC-D84DC18F4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695176"/>
            <a:ext cx="8229600" cy="438567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69AC330-481F-40D4-99D5-0066F1CB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 willkommen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29C71D-1567-4B75-A469-DEDEFBCD3755}"/>
              </a:ext>
            </a:extLst>
          </p:cNvPr>
          <p:cNvSpPr txBox="1"/>
          <p:nvPr/>
        </p:nvSpPr>
        <p:spPr>
          <a:xfrm>
            <a:off x="2342597" y="1993093"/>
            <a:ext cx="445880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50" b="1" dirty="0"/>
          </a:p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Informationsanlass Neubau</a:t>
            </a:r>
          </a:p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Doppelkindergarten – KIGA B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AFBB84-503A-BEFC-0F51-5016F027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A12DF-40B6-D661-9EC7-BF46C4D4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Visualisierung Hauptraum 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7DCFE-AFA4-3C2F-62B4-1415BC1F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1ED8EA-71BF-6AC6-367D-0DDD6FD3D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695564"/>
            <a:ext cx="8229600" cy="4384889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465838-A357-57B4-58FA-6577307D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2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A12DF-40B6-D661-9EC7-BF46C4D4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Visualisierung Hauptraum 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7DCFE-AFA4-3C2F-62B4-1415BC1F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1ED8EA-71BF-6AC6-367D-0DDD6FD3D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70" y="1695564"/>
            <a:ext cx="8225230" cy="438730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622595-AA0C-7364-272D-2B924117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95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B1163-45A2-D3D2-DE81-14C4177D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Visualisierung</a:t>
            </a:r>
            <a:br>
              <a:rPr lang="de-DE" dirty="0"/>
            </a:br>
            <a:r>
              <a:rPr lang="de-DE" dirty="0"/>
              <a:t>Teeküche und Spielecke</a:t>
            </a: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B69A97-EA09-BC2F-7AC1-CFE88C45A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70" y="1695564"/>
            <a:ext cx="8225230" cy="438730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818C38-0206-589B-D850-2E69383B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889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4E21D8-0328-412A-6E77-9AB97BA4B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11168"/>
          <a:stretch/>
        </p:blipFill>
        <p:spPr>
          <a:xfrm>
            <a:off x="457200" y="1695563"/>
            <a:ext cx="8229600" cy="43896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A1773E-65DF-0635-BB8B-1A1A4DAE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Visualisierung</a:t>
            </a:r>
            <a:br>
              <a:rPr lang="de-DE" dirty="0"/>
            </a:br>
            <a:r>
              <a:rPr lang="de-DE" dirty="0"/>
              <a:t>Ausstattung 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CD301F-D28B-455C-7B3F-2E41B1843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de-CH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e-CH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CH" sz="40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861969-3170-8352-850A-5116583E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6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21A755C2-16CF-9BF5-4DA6-2E92EC386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29262" r="26292" b="17851"/>
          <a:stretch/>
        </p:blipFill>
        <p:spPr>
          <a:xfrm>
            <a:off x="457201" y="1683549"/>
            <a:ext cx="8229599" cy="43856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ABD9D1-854E-F350-AC3D-1BD89348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Projektbeschrieb</a:t>
            </a:r>
            <a:br>
              <a:rPr lang="de-DE" dirty="0"/>
            </a:br>
            <a:r>
              <a:rPr lang="de-DE" dirty="0"/>
              <a:t>Erdgeschoss / Technik</a:t>
            </a:r>
            <a:endParaRPr lang="de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BF88821-6442-8FA0-B2BE-306AE4CA5306}"/>
              </a:ext>
            </a:extLst>
          </p:cNvPr>
          <p:cNvSpPr/>
          <p:nvPr/>
        </p:nvSpPr>
        <p:spPr bwMode="auto">
          <a:xfrm>
            <a:off x="4259580" y="2560320"/>
            <a:ext cx="205740" cy="167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CA96772-0D50-56AE-1183-80283A34C920}"/>
              </a:ext>
            </a:extLst>
          </p:cNvPr>
          <p:cNvSpPr/>
          <p:nvPr/>
        </p:nvSpPr>
        <p:spPr bwMode="auto">
          <a:xfrm>
            <a:off x="4274820" y="3903254"/>
            <a:ext cx="205740" cy="167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4B0CD19-70F4-F22B-6AFB-44AF42E0BBBA}"/>
              </a:ext>
            </a:extLst>
          </p:cNvPr>
          <p:cNvSpPr/>
          <p:nvPr/>
        </p:nvSpPr>
        <p:spPr bwMode="auto">
          <a:xfrm>
            <a:off x="5814060" y="1649455"/>
            <a:ext cx="205740" cy="167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12A694-7D27-C28E-09B5-BDB3E49A01E6}"/>
              </a:ext>
            </a:extLst>
          </p:cNvPr>
          <p:cNvSpPr/>
          <p:nvPr/>
        </p:nvSpPr>
        <p:spPr bwMode="auto">
          <a:xfrm>
            <a:off x="6850380" y="2213335"/>
            <a:ext cx="205740" cy="167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374FDA3-8B91-46F5-B4B4-9CC3D5F4E8A1}"/>
              </a:ext>
            </a:extLst>
          </p:cNvPr>
          <p:cNvSpPr/>
          <p:nvPr/>
        </p:nvSpPr>
        <p:spPr bwMode="auto">
          <a:xfrm>
            <a:off x="6850380" y="3903254"/>
            <a:ext cx="205740" cy="167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02EF311-5A62-F4DF-981E-36925B945127}"/>
              </a:ext>
            </a:extLst>
          </p:cNvPr>
          <p:cNvSpPr/>
          <p:nvPr/>
        </p:nvSpPr>
        <p:spPr bwMode="auto">
          <a:xfrm>
            <a:off x="6019800" y="5768340"/>
            <a:ext cx="205740" cy="2514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A864262-6F15-1CE0-E637-172028C69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358391"/>
            <a:ext cx="2626242" cy="292395"/>
          </a:xfrm>
        </p:spPr>
        <p:txBody>
          <a:bodyPr/>
          <a:lstStyle/>
          <a:p>
            <a:pPr marL="0" indent="0">
              <a:buNone/>
            </a:pPr>
            <a:r>
              <a:rPr lang="de-CH" sz="1200" dirty="0"/>
              <a:t>Untergeschoss Wehrdienstmagazin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096123E-A4C2-F8ED-1090-68DCDE970C85}"/>
              </a:ext>
            </a:extLst>
          </p:cNvPr>
          <p:cNvSpPr txBox="1">
            <a:spLocks/>
          </p:cNvSpPr>
          <p:nvPr/>
        </p:nvSpPr>
        <p:spPr bwMode="auto">
          <a:xfrm>
            <a:off x="4572000" y="6358391"/>
            <a:ext cx="1821712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Erdgeschoss KIGA B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D9AA5719-03C7-F727-F4A2-C6104469180E}"/>
              </a:ext>
            </a:extLst>
          </p:cNvPr>
          <p:cNvSpPr txBox="1">
            <a:spLocks/>
          </p:cNvSpPr>
          <p:nvPr/>
        </p:nvSpPr>
        <p:spPr bwMode="auto">
          <a:xfrm>
            <a:off x="7543800" y="6358391"/>
            <a:ext cx="1295400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dirty="0"/>
              <a:t>«</a:t>
            </a:r>
            <a:r>
              <a:rPr lang="de-CH" sz="1200" kern="0" dirty="0" err="1"/>
              <a:t>Glungge</a:t>
            </a:r>
            <a:r>
              <a:rPr lang="de-CH" sz="1200" kern="0" dirty="0"/>
              <a:t>»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D58246-14E6-F416-95C9-DEAA3345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75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1BCD1-7354-F0A6-BED7-20477642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Projektbeschrieb</a:t>
            </a:r>
            <a:br>
              <a:rPr lang="de-DE" dirty="0"/>
            </a:br>
            <a:r>
              <a:rPr lang="de-DE" dirty="0"/>
              <a:t>Grundrisse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2E68DA-AAEC-ADB7-07C0-4CCCEAF7A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3683" r="60917" b="10518"/>
          <a:stretch/>
        </p:blipFill>
        <p:spPr>
          <a:xfrm>
            <a:off x="1731735" y="1690070"/>
            <a:ext cx="2555356" cy="4960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55DCD81-9ED4-1544-D4F2-1278E2E7C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3635" r="60610" b="10512"/>
          <a:stretch/>
        </p:blipFill>
        <p:spPr>
          <a:xfrm>
            <a:off x="5689602" y="1690073"/>
            <a:ext cx="2627697" cy="496800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40EF6DB-8F52-11BA-5E06-A82DA03671D1}"/>
              </a:ext>
            </a:extLst>
          </p:cNvPr>
          <p:cNvSpPr txBox="1">
            <a:spLocks/>
          </p:cNvSpPr>
          <p:nvPr/>
        </p:nvSpPr>
        <p:spPr bwMode="auto">
          <a:xfrm>
            <a:off x="457200" y="6358391"/>
            <a:ext cx="1158949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Erdgeschoss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BE788BDE-9427-31DB-EDDE-ED4C50A36DB2}"/>
              </a:ext>
            </a:extLst>
          </p:cNvPr>
          <p:cNvSpPr txBox="1">
            <a:spLocks/>
          </p:cNvSpPr>
          <p:nvPr/>
        </p:nvSpPr>
        <p:spPr bwMode="auto">
          <a:xfrm>
            <a:off x="4570085" y="6358390"/>
            <a:ext cx="1247750" cy="2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Obergeschoss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9B60FF-F4DF-4BF4-6713-B2A7D169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79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39BF6-830E-2855-7714-064EA141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60648"/>
            <a:ext cx="6203032" cy="1156990"/>
          </a:xfrm>
        </p:spPr>
        <p:txBody>
          <a:bodyPr wrap="square" anchor="b">
            <a:normAutofit fontScale="90000"/>
          </a:bodyPr>
          <a:lstStyle/>
          <a:p>
            <a:r>
              <a:rPr lang="de-DE" sz="4400" dirty="0"/>
              <a:t>Projektbeschrieb</a:t>
            </a:r>
            <a:br>
              <a:rPr lang="de-DE" dirty="0"/>
            </a:br>
            <a:r>
              <a:rPr lang="de-DE" sz="4400" dirty="0"/>
              <a:t>Schnitte</a:t>
            </a:r>
            <a:endParaRPr lang="de-CH" sz="4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D234E6-715F-1B20-C06D-2A6FC568AC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27146" r="29031" b="20408"/>
          <a:stretch/>
        </p:blipFill>
        <p:spPr>
          <a:xfrm>
            <a:off x="5661660" y="3557020"/>
            <a:ext cx="3025140" cy="25238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48F7646-C437-D5F2-9E3E-31616A481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t="26952" r="21001" b="20629"/>
          <a:stretch/>
        </p:blipFill>
        <p:spPr>
          <a:xfrm>
            <a:off x="457200" y="3557020"/>
            <a:ext cx="4731330" cy="2523835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AA697BF-67F2-2BD0-41A2-D4625B751505}"/>
              </a:ext>
            </a:extLst>
          </p:cNvPr>
          <p:cNvSpPr txBox="1">
            <a:spLocks/>
          </p:cNvSpPr>
          <p:nvPr/>
        </p:nvSpPr>
        <p:spPr bwMode="auto">
          <a:xfrm>
            <a:off x="457200" y="6358391"/>
            <a:ext cx="1158949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Längsschnitt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E04DB2D-CC2D-945A-382A-C81C106BD58F}"/>
              </a:ext>
            </a:extLst>
          </p:cNvPr>
          <p:cNvSpPr txBox="1">
            <a:spLocks/>
          </p:cNvSpPr>
          <p:nvPr/>
        </p:nvSpPr>
        <p:spPr bwMode="auto">
          <a:xfrm>
            <a:off x="5661660" y="6356860"/>
            <a:ext cx="1247750" cy="2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Querschnitt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36AA72-717F-C3CD-F843-96B802C9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953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48F7646-C437-D5F2-9E3E-31616A481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6430" r="33553" b="20565"/>
          <a:stretch/>
        </p:blipFill>
        <p:spPr>
          <a:xfrm>
            <a:off x="5661658" y="4011325"/>
            <a:ext cx="3025140" cy="20695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A3CF633-0E3E-9FA4-A7FB-27CE50653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46952" r="19720" b="20663"/>
          <a:stretch/>
        </p:blipFill>
        <p:spPr>
          <a:xfrm>
            <a:off x="457200" y="4522380"/>
            <a:ext cx="4731330" cy="15584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439BF6-830E-2855-7714-064EA141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60648"/>
            <a:ext cx="6203032" cy="1156990"/>
          </a:xfrm>
        </p:spPr>
        <p:txBody>
          <a:bodyPr wrap="square" anchor="b">
            <a:normAutofit fontScale="90000"/>
          </a:bodyPr>
          <a:lstStyle/>
          <a:p>
            <a:r>
              <a:rPr lang="de-DE" sz="4400" dirty="0"/>
              <a:t>Projektbeschrieb</a:t>
            </a:r>
            <a:br>
              <a:rPr lang="de-DE" dirty="0"/>
            </a:br>
            <a:r>
              <a:rPr lang="de-DE" sz="4400" dirty="0"/>
              <a:t>Ansichten</a:t>
            </a:r>
            <a:endParaRPr lang="de-CH" sz="440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AA697BF-67F2-2BD0-41A2-D4625B751505}"/>
              </a:ext>
            </a:extLst>
          </p:cNvPr>
          <p:cNvSpPr txBox="1">
            <a:spLocks/>
          </p:cNvSpPr>
          <p:nvPr/>
        </p:nvSpPr>
        <p:spPr bwMode="auto">
          <a:xfrm>
            <a:off x="457200" y="6358391"/>
            <a:ext cx="1158949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Südost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E04DB2D-CC2D-945A-382A-C81C106BD58F}"/>
              </a:ext>
            </a:extLst>
          </p:cNvPr>
          <p:cNvSpPr txBox="1">
            <a:spLocks/>
          </p:cNvSpPr>
          <p:nvPr/>
        </p:nvSpPr>
        <p:spPr bwMode="auto">
          <a:xfrm>
            <a:off x="5661660" y="6356860"/>
            <a:ext cx="1247750" cy="2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Nordost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08B31B0-C958-C8D8-9EE4-E15110F45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47071" r="33064" b="20493"/>
          <a:stretch/>
        </p:blipFill>
        <p:spPr>
          <a:xfrm>
            <a:off x="5695857" y="2392672"/>
            <a:ext cx="2990941" cy="156091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3B2B79A-6003-8784-DAB8-5E7324FC2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2285" r="26477" b="20784"/>
          <a:stretch/>
        </p:blipFill>
        <p:spPr>
          <a:xfrm>
            <a:off x="457200" y="1695176"/>
            <a:ext cx="4731330" cy="225841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64BF102B-F677-59B4-68C0-3438C61F85F7}"/>
              </a:ext>
            </a:extLst>
          </p:cNvPr>
          <p:cNvSpPr txBox="1">
            <a:spLocks/>
          </p:cNvSpPr>
          <p:nvPr/>
        </p:nvSpPr>
        <p:spPr bwMode="auto">
          <a:xfrm>
            <a:off x="457200" y="6356859"/>
            <a:ext cx="1158949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Südost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A366A141-7680-F8E7-D563-DFFDB6234564}"/>
              </a:ext>
            </a:extLst>
          </p:cNvPr>
          <p:cNvSpPr txBox="1">
            <a:spLocks/>
          </p:cNvSpPr>
          <p:nvPr/>
        </p:nvSpPr>
        <p:spPr bwMode="auto">
          <a:xfrm>
            <a:off x="457200" y="4059832"/>
            <a:ext cx="1158949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Nordwest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FC866E8-2164-C05D-27B0-C88EDD4BC93B}"/>
              </a:ext>
            </a:extLst>
          </p:cNvPr>
          <p:cNvSpPr txBox="1">
            <a:spLocks/>
          </p:cNvSpPr>
          <p:nvPr/>
        </p:nvSpPr>
        <p:spPr bwMode="auto">
          <a:xfrm>
            <a:off x="5661660" y="4058301"/>
            <a:ext cx="1247750" cy="2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Südwest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DE4C3-BDFB-74D1-94D7-68A23A8B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9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57041-DAFA-31F1-02B4-7EBDCE7B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Projektbeschrieb </a:t>
            </a:r>
            <a:r>
              <a:rPr lang="de-DE" dirty="0" err="1"/>
              <a:t>Aussenbereich</a:t>
            </a:r>
            <a:endParaRPr lang="de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D55439F-68FE-D1F6-8AA2-AE3B71D7750C}"/>
              </a:ext>
            </a:extLst>
          </p:cNvPr>
          <p:cNvSpPr txBox="1">
            <a:spLocks/>
          </p:cNvSpPr>
          <p:nvPr/>
        </p:nvSpPr>
        <p:spPr bwMode="auto">
          <a:xfrm>
            <a:off x="457200" y="6356859"/>
            <a:ext cx="1844040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Umgebungsgestaltung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86A6020-5637-8349-9CFA-DFCD649B4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23237" r="43247" b="16624"/>
          <a:stretch/>
        </p:blipFill>
        <p:spPr>
          <a:xfrm>
            <a:off x="457201" y="1693642"/>
            <a:ext cx="8229600" cy="438529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DC4AF0-B1E0-36F8-9A8A-05BDB250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03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D2CA0-B7C0-6F8A-8CCC-5400358B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 / Parkplätze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FDF904-2DCE-1DCD-E294-21C75DFF1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Verkehr während Bauzeit zeitweise eingeschränkt</a:t>
            </a:r>
          </a:p>
          <a:p>
            <a:endParaRPr lang="de-DE" sz="2400" dirty="0"/>
          </a:p>
          <a:p>
            <a:r>
              <a:rPr lang="de-DE" sz="2400" dirty="0"/>
              <a:t>Im Betrieb Regelung </a:t>
            </a:r>
            <a:r>
              <a:rPr lang="de-DE" sz="2400" dirty="0" err="1"/>
              <a:t>gemäss</a:t>
            </a:r>
            <a:r>
              <a:rPr lang="de-DE" sz="2400" dirty="0"/>
              <a:t> Begegnungszone</a:t>
            </a:r>
          </a:p>
          <a:p>
            <a:endParaRPr lang="de-DE" sz="2400" dirty="0"/>
          </a:p>
          <a:p>
            <a:r>
              <a:rPr lang="de-DE" sz="2400" dirty="0"/>
              <a:t>Weitere </a:t>
            </a:r>
            <a:r>
              <a:rPr lang="de-DE" sz="2400" dirty="0" err="1"/>
              <a:t>Massnahmen</a:t>
            </a:r>
            <a:r>
              <a:rPr lang="de-DE" sz="2400" dirty="0"/>
              <a:t> im Rahmen Verkehrskonzept</a:t>
            </a:r>
          </a:p>
          <a:p>
            <a:endParaRPr lang="de-DE" sz="2400" dirty="0"/>
          </a:p>
          <a:p>
            <a:r>
              <a:rPr lang="de-DE" sz="2400" dirty="0"/>
              <a:t>Umwandlung Pausenplatz Oberstufe zu blauer Zone</a:t>
            </a:r>
          </a:p>
          <a:p>
            <a:pPr lvl="1"/>
            <a:r>
              <a:rPr lang="de-DE" dirty="0"/>
              <a:t>in der Bauphase</a:t>
            </a:r>
          </a:p>
          <a:p>
            <a:pPr lvl="1"/>
            <a:r>
              <a:rPr lang="de-DE" dirty="0"/>
              <a:t>bis Baubeginn Oberstufe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C833EA-15FB-899D-F42F-CB83B87A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6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A4B2E-DD8E-5167-BB40-AA7E17A1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04CA22-779D-1019-8887-784A6F56A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06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/>
              <a:t>Ausgangslage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Projektbeschrieb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Visualisierungen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Verpflichtungskredit und </a:t>
            </a:r>
            <a:r>
              <a:rPr lang="de-DE" sz="2400" dirty="0" err="1"/>
              <a:t>Abparzellierung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dirty="0"/>
              <a:t>Bedeutung aus Sicht des Gemeinderates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Fragen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0FFE96-7D62-1F93-8B16-B033C45F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607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B923B-C88D-465B-AADA-D8113875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</a:t>
            </a:r>
            <a:r>
              <a:rPr lang="de-CH" dirty="0" err="1"/>
              <a:t>erpflichtungskredit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1009A-CC3F-463A-93F0-EA0602FE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1390" cy="46674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2400" dirty="0"/>
              <a:t>Vorbereitungsarbeiten			CHF    190’400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Gebäude					CHF 2’655’800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Zwischentotal				CHF 2’846’200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Mehrwertsteuer 8.1 %			CHF    230’542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Reserve, Kostenungenauigkeit		CHF    423’039</a:t>
            </a:r>
          </a:p>
          <a:p>
            <a:pPr>
              <a:lnSpc>
                <a:spcPct val="150000"/>
              </a:lnSpc>
            </a:pPr>
            <a:r>
              <a:rPr lang="de-CH" sz="2400" u="sng" dirty="0"/>
              <a:t>Total					CHF 3’499’781</a:t>
            </a:r>
          </a:p>
          <a:p>
            <a:pPr>
              <a:lnSpc>
                <a:spcPct val="150000"/>
              </a:lnSpc>
            </a:pPr>
            <a:r>
              <a:rPr lang="de-CH" sz="2400" b="1" dirty="0"/>
              <a:t>Total Verpflichtungskredit </a:t>
            </a:r>
            <a:r>
              <a:rPr lang="de-CH" sz="1800" dirty="0"/>
              <a:t>(gerundet)	</a:t>
            </a:r>
            <a:r>
              <a:rPr lang="de-CH" sz="2400" b="1" dirty="0"/>
              <a:t>CHF 3’500’000</a:t>
            </a:r>
          </a:p>
          <a:p>
            <a:pPr algn="r">
              <a:lnSpc>
                <a:spcPct val="150000"/>
              </a:lnSpc>
            </a:pPr>
            <a:endParaRPr lang="de-CH" dirty="0"/>
          </a:p>
          <a:p>
            <a:pPr>
              <a:lnSpc>
                <a:spcPct val="150000"/>
              </a:lnSpc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8B35EF-1857-12CC-9F2F-73E85ADE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673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B923B-C88D-465B-AADA-D8113875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Finanzierung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1009A-CC3F-463A-93F0-EA0602FE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endParaRPr lang="de-CH" sz="250" b="1" dirty="0"/>
          </a:p>
          <a:p>
            <a:r>
              <a:rPr lang="de-CH" sz="2400" b="1" dirty="0"/>
              <a:t>Aktuell:</a:t>
            </a:r>
          </a:p>
          <a:p>
            <a:pPr marL="0" indent="0">
              <a:buNone/>
            </a:pPr>
            <a:r>
              <a:rPr lang="de-CH" sz="2400" dirty="0"/>
              <a:t>   Abschreibungsdauer Kindergärten 25 Jahre</a:t>
            </a:r>
          </a:p>
          <a:p>
            <a:pPr marL="0" indent="0">
              <a:buNone/>
            </a:pPr>
            <a:endParaRPr lang="de-CH" sz="2400" dirty="0"/>
          </a:p>
          <a:p>
            <a:r>
              <a:rPr lang="de-CH" sz="2400" b="1" dirty="0"/>
              <a:t>Voraussichtlich ab 2026:</a:t>
            </a:r>
          </a:p>
          <a:p>
            <a:pPr marL="0" indent="0">
              <a:buNone/>
            </a:pPr>
            <a:r>
              <a:rPr lang="de-CH" sz="2400" dirty="0"/>
              <a:t>   Abschreibungsdauer auf 33 Jahre</a:t>
            </a:r>
          </a:p>
          <a:p>
            <a:pPr marL="0" indent="0">
              <a:buNone/>
            </a:pPr>
            <a:endParaRPr lang="de-CH" sz="2400" dirty="0"/>
          </a:p>
          <a:p>
            <a:r>
              <a:rPr lang="de-CH" sz="2400" dirty="0"/>
              <a:t>Jährliche Abschreibung reduziert sich von 4.0% auf 3.0% </a:t>
            </a:r>
          </a:p>
          <a:p>
            <a:pPr marL="0" indent="0">
              <a:lnSpc>
                <a:spcPct val="150000"/>
              </a:lnSpc>
              <a:buNone/>
            </a:pPr>
            <a:endParaRPr lang="de-CH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4F518B-DB1A-C30E-52F4-40FC4278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775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18C65-6983-0CAB-A612-9C478F59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Widmung des Grundstücks vom Finanz- ins Verwaltungsvermögen</a:t>
            </a:r>
            <a:endParaRPr lang="de-CH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41EF3-3A55-92D6-ACDA-3AC6BC407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endParaRPr lang="de-CH" sz="250" dirty="0"/>
          </a:p>
          <a:p>
            <a:r>
              <a:rPr lang="de-CH" sz="2400" dirty="0"/>
              <a:t>Gebäude für öffentliche Aufgabenerfüllung (z.B. </a:t>
            </a:r>
          </a:p>
          <a:p>
            <a:pPr marL="0" indent="0">
              <a:buNone/>
            </a:pPr>
            <a:r>
              <a:rPr lang="de-CH" sz="2400" dirty="0"/>
              <a:t>    Schulen) werden im Verwaltungsvermögen geführt.</a:t>
            </a:r>
          </a:p>
          <a:p>
            <a:endParaRPr lang="de-CH" sz="2400" dirty="0"/>
          </a:p>
          <a:p>
            <a:r>
              <a:rPr lang="de-CH" sz="2400" dirty="0"/>
              <a:t>Da ein Teil des Grundstücks neu für öffentliche Aufgaben genutzt wird, ist eine </a:t>
            </a:r>
            <a:r>
              <a:rPr lang="de-CH" sz="2400" dirty="0" err="1"/>
              <a:t>Abparzellierung</a:t>
            </a:r>
            <a:r>
              <a:rPr lang="de-CH" sz="2400" dirty="0"/>
              <a:t> notwendig.</a:t>
            </a:r>
          </a:p>
          <a:p>
            <a:endParaRPr lang="de-CH" sz="2400" dirty="0"/>
          </a:p>
          <a:p>
            <a:r>
              <a:rPr lang="de-CH" sz="2400" dirty="0"/>
              <a:t>Die «</a:t>
            </a:r>
            <a:r>
              <a:rPr lang="de-CH" sz="2400" dirty="0" err="1"/>
              <a:t>Glungge</a:t>
            </a:r>
            <a:r>
              <a:rPr lang="de-CH" sz="2400" dirty="0"/>
              <a:t>» verbleibt im Finanzvermögen.</a:t>
            </a:r>
          </a:p>
          <a:p>
            <a:pPr>
              <a:lnSpc>
                <a:spcPct val="150000"/>
              </a:lnSpc>
            </a:pP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321FEC-61A9-BC99-838D-92B007BD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42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FA168F-4A9D-A1A9-8060-C589602FB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" b="-2"/>
          <a:stretch/>
        </p:blipFill>
        <p:spPr>
          <a:xfrm>
            <a:off x="901082" y="2918460"/>
            <a:ext cx="6161104" cy="3390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690B2B-7EFA-FB71-96B9-DD2A5A01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Abparzellierung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9B7CFD-9BA3-38C1-AEC9-EB3CC680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5089"/>
          </a:xfrm>
        </p:spPr>
        <p:txBody>
          <a:bodyPr/>
          <a:lstStyle/>
          <a:p>
            <a:endParaRPr lang="de-CH" sz="25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CH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Parzelle 590 </a:t>
            </a:r>
            <a:r>
              <a:rPr lang="de-CH" sz="24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(«</a:t>
            </a:r>
            <a:r>
              <a:rPr lang="de-CH" sz="240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Glungge</a:t>
            </a:r>
            <a:r>
              <a:rPr lang="de-CH" sz="24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», Schopf, Garage, Parkplatz)</a:t>
            </a:r>
          </a:p>
          <a:p>
            <a:r>
              <a:rPr lang="de-CH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Gesamtfläche					</a:t>
            </a:r>
            <a:r>
              <a:rPr lang="de-CH" sz="24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1’694m²</a:t>
            </a:r>
          </a:p>
          <a:p>
            <a:r>
              <a:rPr lang="de-CH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Abparzellierung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				   </a:t>
            </a:r>
            <a:r>
              <a:rPr lang="de-CH" sz="2400" b="1" dirty="0">
                <a:solidFill>
                  <a:srgbClr val="FF0000"/>
                </a:solidFill>
                <a:latin typeface="Arial" panose="020B0604020202020204" pitchFamily="34" charset="0"/>
              </a:rPr>
              <a:t>721m²</a:t>
            </a:r>
          </a:p>
          <a:p>
            <a:endParaRPr lang="de-CH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CH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CH" sz="2400" dirty="0"/>
          </a:p>
          <a:p>
            <a:endParaRPr lang="de-CH" sz="2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1D531F3-F30B-4640-27B5-38576F06288A}"/>
              </a:ext>
            </a:extLst>
          </p:cNvPr>
          <p:cNvSpPr/>
          <p:nvPr/>
        </p:nvSpPr>
        <p:spPr bwMode="auto">
          <a:xfrm>
            <a:off x="3497802" y="3490459"/>
            <a:ext cx="1944210" cy="281823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E2E1CE2-8BCC-7344-0E45-422337860A50}"/>
              </a:ext>
            </a:extLst>
          </p:cNvPr>
          <p:cNvSpPr/>
          <p:nvPr/>
        </p:nvSpPr>
        <p:spPr bwMode="auto">
          <a:xfrm>
            <a:off x="3422341" y="3429000"/>
            <a:ext cx="4558684" cy="2936289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E38CF9-02FF-0E12-2B80-C7490274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01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EC4A6-7D70-ACF4-A5D2-0B15849B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Buchwert / Verkehrswert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8F1817-4A75-C36B-0F6B-A0951AFE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2441"/>
          </a:xfrm>
        </p:spPr>
        <p:txBody>
          <a:bodyPr/>
          <a:lstStyle/>
          <a:p>
            <a:endParaRPr lang="de-DE" sz="250" dirty="0"/>
          </a:p>
          <a:p>
            <a:r>
              <a:rPr lang="de-DE" sz="2400" dirty="0"/>
              <a:t>Parzelle 590</a:t>
            </a:r>
          </a:p>
          <a:p>
            <a:pPr marL="0" indent="0">
              <a:buNone/>
            </a:pPr>
            <a:r>
              <a:rPr lang="de-DE" sz="2400" dirty="0"/>
              <a:t>    (inkl. Gebäude Reinhardweg 1a und 1b)</a:t>
            </a:r>
          </a:p>
          <a:p>
            <a:pPr marL="0" indent="0">
              <a:buNone/>
            </a:pPr>
            <a:r>
              <a:rPr lang="de-DE" sz="2400" b="1" dirty="0"/>
              <a:t>    CHF 490‘069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dirty="0"/>
              <a:t>Realisierter Verlust nach Abriss der Gebäude</a:t>
            </a:r>
          </a:p>
          <a:p>
            <a:pPr marL="0" indent="0">
              <a:buNone/>
            </a:pPr>
            <a:r>
              <a:rPr lang="de-DE" sz="2400" b="1" dirty="0"/>
              <a:t>    CHF 82‘807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dirty="0"/>
              <a:t>Transferbetrag vom Finanz- in das Verwaltungs-vermögen</a:t>
            </a:r>
          </a:p>
          <a:p>
            <a:pPr marL="0" indent="0">
              <a:buNone/>
            </a:pPr>
            <a:r>
              <a:rPr lang="de-DE" sz="2400" b="1" dirty="0"/>
              <a:t>    CHF 407‘262</a:t>
            </a:r>
            <a:endParaRPr lang="de-CH" sz="24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543D5D-AC00-DB35-8E63-DCF4D06E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59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1009A-CC3F-463A-93F0-EA0602FE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674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2400" dirty="0"/>
              <a:t>Folgebetriebskosten der Bruttoausgaben</a:t>
            </a:r>
            <a:r>
              <a:rPr lang="de-CH" sz="2000" dirty="0"/>
              <a:t> </a:t>
            </a:r>
            <a:r>
              <a:rPr lang="de-CH" sz="2400" dirty="0"/>
              <a:t>CHF     78’000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Abschreibung </a:t>
            </a:r>
            <a:r>
              <a:rPr lang="de-CH" sz="2000" dirty="0"/>
              <a:t>(über 25 Jahre)</a:t>
            </a:r>
            <a:r>
              <a:rPr lang="de-CH" sz="2400" dirty="0"/>
              <a:t>		     CHF   152’800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Abschreibung Mobiliar </a:t>
            </a:r>
            <a:r>
              <a:rPr lang="de-CH" sz="2000" dirty="0"/>
              <a:t>(über 10 Jahre)	      </a:t>
            </a:r>
            <a:r>
              <a:rPr lang="de-CH" sz="2400" dirty="0"/>
              <a:t>CHF       8’000</a:t>
            </a:r>
          </a:p>
          <a:p>
            <a:pPr>
              <a:lnSpc>
                <a:spcPct val="150000"/>
              </a:lnSpc>
            </a:pPr>
            <a:r>
              <a:rPr lang="de-CH" sz="2400" u="sng" dirty="0"/>
              <a:t>Zinsbelastung (</a:t>
            </a:r>
            <a:r>
              <a:rPr lang="de-CH" sz="2000" u="sng" dirty="0"/>
              <a:t>3%)</a:t>
            </a:r>
            <a:r>
              <a:rPr lang="de-CH" sz="2400" u="sng" dirty="0"/>
              <a:t>			     CHF     57’000</a:t>
            </a:r>
          </a:p>
          <a:p>
            <a:pPr>
              <a:lnSpc>
                <a:spcPct val="150000"/>
              </a:lnSpc>
            </a:pPr>
            <a:r>
              <a:rPr lang="de-CH" sz="2400" b="1" dirty="0"/>
              <a:t>Kosten zu Lasten ER		</a:t>
            </a:r>
            <a:r>
              <a:rPr lang="de-CH" sz="1800" dirty="0"/>
              <a:t>	       </a:t>
            </a:r>
            <a:r>
              <a:rPr lang="de-CH" sz="2400" b="1" dirty="0"/>
              <a:t>CHF  296’500</a:t>
            </a:r>
          </a:p>
          <a:p>
            <a:pPr algn="r">
              <a:lnSpc>
                <a:spcPct val="150000"/>
              </a:lnSpc>
            </a:pPr>
            <a:endParaRPr lang="de-CH" dirty="0"/>
          </a:p>
          <a:p>
            <a:pPr marL="0" indent="0">
              <a:lnSpc>
                <a:spcPct val="150000"/>
              </a:lnSpc>
              <a:buNone/>
            </a:pP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BB923B-C88D-465B-AADA-D8113875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Jährliche Kosten mit einem Abschreibungssatz von 4%</a:t>
            </a:r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A1A798-043D-C357-672F-8F6E8E23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89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B923B-C88D-465B-AADA-D8113875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Jährliche Kosten mit einem Abschreibungssatz von 3%</a:t>
            </a:r>
            <a:endParaRPr lang="de-CH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1009A-CC3F-463A-93F0-EA0602FE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674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2400" dirty="0"/>
              <a:t>Folgebetriebskosten der Bruttoausgaben</a:t>
            </a:r>
            <a:r>
              <a:rPr lang="de-CH" sz="2000" dirty="0"/>
              <a:t> </a:t>
            </a:r>
            <a:r>
              <a:rPr lang="de-CH" sz="2400" dirty="0"/>
              <a:t>CHF     78’000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Abschreibung </a:t>
            </a:r>
            <a:r>
              <a:rPr lang="de-CH" sz="2000" dirty="0"/>
              <a:t>(über 33 Jahre)</a:t>
            </a:r>
            <a:r>
              <a:rPr lang="de-CH" sz="2400" dirty="0"/>
              <a:t>		     CHF   114’600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Abschreibung Mobiliar </a:t>
            </a:r>
            <a:r>
              <a:rPr lang="de-CH" sz="2000" dirty="0"/>
              <a:t>(über 10 Jahre)	      </a:t>
            </a:r>
            <a:r>
              <a:rPr lang="de-CH" sz="2400" dirty="0"/>
              <a:t>CHF       8’000</a:t>
            </a:r>
          </a:p>
          <a:p>
            <a:pPr>
              <a:lnSpc>
                <a:spcPct val="150000"/>
              </a:lnSpc>
            </a:pPr>
            <a:r>
              <a:rPr lang="de-CH" sz="2400" u="sng" dirty="0"/>
              <a:t>Zinsbelastung (</a:t>
            </a:r>
            <a:r>
              <a:rPr lang="de-CH" sz="2000" u="sng" dirty="0"/>
              <a:t>3%)</a:t>
            </a:r>
            <a:r>
              <a:rPr lang="de-CH" sz="2400" u="sng" dirty="0"/>
              <a:t>			     CHF     57’000</a:t>
            </a:r>
          </a:p>
          <a:p>
            <a:pPr>
              <a:lnSpc>
                <a:spcPct val="150000"/>
              </a:lnSpc>
            </a:pPr>
            <a:r>
              <a:rPr lang="de-CH" sz="2400" b="1" dirty="0"/>
              <a:t>Kosten zu Lasten ER		</a:t>
            </a:r>
            <a:r>
              <a:rPr lang="de-CH" sz="1800" dirty="0"/>
              <a:t>	       </a:t>
            </a:r>
            <a:r>
              <a:rPr lang="de-CH" sz="2400" b="1" dirty="0"/>
              <a:t>CHF  258’300</a:t>
            </a:r>
          </a:p>
          <a:p>
            <a:pPr algn="r">
              <a:lnSpc>
                <a:spcPct val="150000"/>
              </a:lnSpc>
            </a:pPr>
            <a:endParaRPr lang="de-CH" dirty="0"/>
          </a:p>
          <a:p>
            <a:pPr>
              <a:lnSpc>
                <a:spcPct val="150000"/>
              </a:lnSpc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476B0F-B463-9D1A-3BE3-97775F23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955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EC4A6-7D70-ACF4-A5D2-0B15849B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Tragbarkeit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8F1817-4A75-C36B-0F6B-A0951AFE2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50" dirty="0"/>
          </a:p>
          <a:p>
            <a:r>
              <a:rPr lang="de-DE" sz="2400" dirty="0"/>
              <a:t>Investitionen 2024 – 2028 </a:t>
            </a:r>
          </a:p>
          <a:p>
            <a:pPr marL="0" indent="0">
              <a:buNone/>
            </a:pPr>
            <a:r>
              <a:rPr lang="de-DE" sz="2400" dirty="0"/>
              <a:t>    ≈ </a:t>
            </a:r>
            <a:r>
              <a:rPr lang="de-DE" sz="2400" b="1" dirty="0"/>
              <a:t>CHF 41.5 Mio.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dirty="0"/>
              <a:t>Investitionen zu Lasten des Steuerhaushalts</a:t>
            </a:r>
          </a:p>
          <a:p>
            <a:pPr marL="0" indent="0">
              <a:buNone/>
            </a:pPr>
            <a:r>
              <a:rPr lang="de-DE" sz="2400" b="1" dirty="0"/>
              <a:t>   CHF 33.1 Mio.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dirty="0"/>
              <a:t>Erwirtschafteter Cashflow mit 1.59 Steuersatz</a:t>
            </a:r>
          </a:p>
          <a:p>
            <a:pPr marL="0" indent="0">
              <a:buNone/>
            </a:pPr>
            <a:r>
              <a:rPr lang="de-DE" sz="2400" b="1" dirty="0"/>
              <a:t>   CHF 1.6 Mio.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dirty="0"/>
              <a:t>Aufnahme von Fremdmitteln nötig</a:t>
            </a:r>
          </a:p>
          <a:p>
            <a:pPr marL="0" indent="0">
              <a:buNone/>
            </a:pPr>
            <a:endParaRPr lang="de-CH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687BEE-B071-8F6F-4C71-089705D6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28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A9D36-296F-FE96-F3CC-CC933D84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Antrag des Gemeinderates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F627D4-B479-A945-53A7-560649C05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50" b="1" dirty="0"/>
          </a:p>
          <a:p>
            <a:pPr marL="0" indent="0" algn="ctr">
              <a:buNone/>
            </a:pPr>
            <a:r>
              <a:rPr lang="de-DE" sz="2400" dirty="0"/>
              <a:t>Im Einvernehmen mit allen vorberatenden Gemeindeorganen beantragt der Gemeinderat den Stimmberechtigten, den </a:t>
            </a:r>
          </a:p>
          <a:p>
            <a:pPr marL="0" indent="0" algn="ctr">
              <a:buNone/>
            </a:pPr>
            <a:endParaRPr lang="de-DE" sz="1200" dirty="0"/>
          </a:p>
          <a:p>
            <a:pPr marL="0" indent="0" algn="ctr">
              <a:buNone/>
            </a:pPr>
            <a:r>
              <a:rPr lang="de-DE" sz="2400" b="1" dirty="0"/>
              <a:t>Verpflichtungskredit von CHF 3‘5000‘000 </a:t>
            </a:r>
          </a:p>
          <a:p>
            <a:pPr marL="0" indent="0" algn="ctr">
              <a:buNone/>
            </a:pPr>
            <a:endParaRPr lang="de-DE" sz="1200" dirty="0"/>
          </a:p>
          <a:p>
            <a:pPr marL="0" indent="0" algn="ctr">
              <a:buNone/>
            </a:pPr>
            <a:r>
              <a:rPr lang="de-DE" sz="2400" dirty="0"/>
              <a:t>zu Lasten der Investitionsrechnung für den Neubau des Doppelkindergartens – KIGA B anzunehmen und der Widmung des Grundstücks vom Finanz- in das Verwaltungsvermögen zuzustimmen.</a:t>
            </a:r>
            <a:endParaRPr lang="de-CH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717FDA-67E2-80F5-4E03-374F51A3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15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A9D36-296F-FE96-F3CC-CC933D84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Abstimmungsfrage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F627D4-B479-A945-53A7-560649C05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2400" b="1" dirty="0"/>
              <a:t>Neubau Doppelkindergarten – KIGA B</a:t>
            </a:r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dirty="0"/>
              <a:t>Wollen Sie den Verpflichtungskredit von </a:t>
            </a:r>
            <a:br>
              <a:rPr lang="de-DE" sz="2400" dirty="0"/>
            </a:br>
            <a:r>
              <a:rPr lang="de-DE" sz="2400" dirty="0"/>
              <a:t>CHF 3‘500‘000 annehmen und der Widmung </a:t>
            </a:r>
            <a:br>
              <a:rPr lang="de-DE" sz="2400" dirty="0"/>
            </a:br>
            <a:r>
              <a:rPr lang="de-DE" sz="2400" dirty="0"/>
              <a:t>des Grundstücks vom Finanz- in das Verwaltungsvermögen zustimmen?</a:t>
            </a:r>
            <a:endParaRPr lang="de-CH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EF2EA9-AC27-FB25-3356-88DDFB0A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13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B923B-C88D-465B-AADA-D8113875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Ausgangslage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1009A-CC3F-463A-93F0-EA0602FE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06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2400" dirty="0"/>
              <a:t>Aktuelle Situation der Kindergärten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Steigende Schüler*innenzahlen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Kantonale Anforderungen</a:t>
            </a:r>
          </a:p>
          <a:p>
            <a:pPr>
              <a:lnSpc>
                <a:spcPct val="150000"/>
              </a:lnSpc>
            </a:pPr>
            <a:r>
              <a:rPr lang="de-CH" sz="2400" dirty="0"/>
              <a:t>Entscheid Gemeinderat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0C5BE1-FF26-3F96-5EF0-B97F7873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971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8B80F-AAB4-A8E5-5FD0-5813946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geht es nun weiter?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847D19-D600-2C7F-7D4A-AD89DD00D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endParaRPr lang="de-DE" sz="250" b="1" dirty="0"/>
          </a:p>
          <a:p>
            <a:r>
              <a:rPr lang="de-DE" sz="2400" b="1" dirty="0"/>
              <a:t>Bei einer Ablehnung des Projekts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Es werden teure Provisorien (Modulbauten) nötig.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Kosten für Liegenschaftsunterhalt werden steigen.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Dem geforderten Bedarf an kindgerechten Räumen kann nicht entsprochen werden.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/>
          </a:p>
          <a:p>
            <a:r>
              <a:rPr lang="de-DE" sz="2400" b="1" dirty="0"/>
              <a:t>Bei einer Annahme des Projekts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Baugesuch wird beim RST Langnau eingereicht.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b="1" dirty="0"/>
              <a:t>2025</a:t>
            </a:r>
            <a:r>
              <a:rPr lang="de-CH" sz="2400" dirty="0"/>
              <a:t> Submissionen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b="1" dirty="0"/>
              <a:t>2026</a:t>
            </a:r>
            <a:r>
              <a:rPr lang="de-CH" sz="2400" dirty="0"/>
              <a:t> Bau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b="1" dirty="0"/>
              <a:t>2027</a:t>
            </a:r>
            <a:r>
              <a:rPr lang="de-CH" sz="2400" dirty="0"/>
              <a:t> geplanter Bezug KIGA B im Januar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28AD5D-5AD1-2228-011B-AE880750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165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3F988-9E83-4F68-9BBC-F630E690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00DB5E-DAAC-40D1-9479-BBD0BE8F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 algn="ctr">
              <a:buNone/>
            </a:pPr>
            <a:r>
              <a:rPr lang="de-CH" sz="4000" b="1" dirty="0"/>
              <a:t>Vielen Dank für Ihre Aufmerksamkeit!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512917-B7FE-76DD-5CDE-F0D706F6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10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2A1F4-AE29-1F80-24C9-13BA0329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Projektbeschrieb </a:t>
            </a:r>
            <a:br>
              <a:rPr lang="de-DE" dirty="0"/>
            </a:br>
            <a:r>
              <a:rPr lang="de-DE" dirty="0"/>
              <a:t>Gesamtareal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82EF6-44A1-D52A-83FF-1266F28D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8129161-E569-C4C3-65B3-F9FDBF094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13" y="1600200"/>
            <a:ext cx="6405774" cy="4530725"/>
          </a:xfrm>
        </p:spPr>
      </p:pic>
    </p:spTree>
    <p:extLst>
      <p:ext uri="{BB962C8B-B14F-4D97-AF65-F5344CB8AC3E}">
        <p14:creationId xmlns:p14="http://schemas.microsoft.com/office/powerpoint/2010/main" val="1903024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05208A3-7A1E-C795-B20C-1328D260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402" b="3609"/>
          <a:stretch/>
        </p:blipFill>
        <p:spPr>
          <a:xfrm>
            <a:off x="457200" y="2148840"/>
            <a:ext cx="8231319" cy="39820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9A7007-FAD5-0B95-4EEB-F5DAB71A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Projektbeschrieb</a:t>
            </a:r>
            <a:br>
              <a:rPr lang="de-DE" dirty="0"/>
            </a:br>
            <a:r>
              <a:rPr lang="de-DE" dirty="0"/>
              <a:t>Standort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CE856D-C500-29DC-93A7-D8C688DE6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/>
              <a:t>Standort Reinhardweg Parzelle 590</a:t>
            </a:r>
            <a:endParaRPr lang="de-CH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0ADBF71-950E-6897-1D63-49686453C465}"/>
              </a:ext>
            </a:extLst>
          </p:cNvPr>
          <p:cNvSpPr/>
          <p:nvPr/>
        </p:nvSpPr>
        <p:spPr bwMode="auto">
          <a:xfrm>
            <a:off x="2110388" y="3594014"/>
            <a:ext cx="914400" cy="9144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A58B59F-1530-8514-75BB-BC306B6BD3A8}"/>
              </a:ext>
            </a:extLst>
          </p:cNvPr>
          <p:cNvSpPr txBox="1">
            <a:spLocks/>
          </p:cNvSpPr>
          <p:nvPr/>
        </p:nvSpPr>
        <p:spPr bwMode="auto">
          <a:xfrm>
            <a:off x="457200" y="6358391"/>
            <a:ext cx="1158949" cy="2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sz="1200" kern="0" dirty="0"/>
              <a:t>Luftbild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CDE15C-7542-A70D-3C4E-3492409D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4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1C2878-C04C-3F1B-4802-56066A097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4389" r="16094" b="17152"/>
          <a:stretch/>
        </p:blipFill>
        <p:spPr>
          <a:xfrm>
            <a:off x="457199" y="1695174"/>
            <a:ext cx="8229598" cy="43856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6AD8A3-22E0-B4C9-C52E-38B3FAF7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Projektbeschrieb</a:t>
            </a:r>
            <a:br>
              <a:rPr lang="de-DE" dirty="0"/>
            </a:br>
            <a:r>
              <a:rPr lang="de-DE" dirty="0"/>
              <a:t>Situation </a:t>
            </a:r>
            <a:endParaRPr lang="de-CH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9CC69AB-5C88-53D8-BAA8-40B622E5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358391"/>
            <a:ext cx="1158949" cy="292395"/>
          </a:xfrm>
        </p:spPr>
        <p:txBody>
          <a:bodyPr/>
          <a:lstStyle/>
          <a:p>
            <a:pPr marL="0" indent="0">
              <a:buNone/>
            </a:pPr>
            <a:r>
              <a:rPr lang="de-CH" sz="1200" dirty="0"/>
              <a:t>Katasterplan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C9B507-7ACB-0349-C397-540A63A7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68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F8AED-4A6B-813C-DF7A-C76050D8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Projektbeschrieb</a:t>
            </a:r>
            <a:br>
              <a:rPr lang="de-DE" dirty="0"/>
            </a:br>
            <a:r>
              <a:rPr lang="de-DE" dirty="0"/>
              <a:t>Gebäude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8CAD64-AFD5-C8C9-612E-DCF156C8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06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/>
              <a:t>Gebäudehülle Minergie - Standard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Kein Minergie - Zertifikat, da keine Lüftung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Kein Untergeschoss (Kosteneinsparung)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Technikraum für KIGA A+B zusammen (Vorinvestition)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Holzkonstruktion (CH-Holz)</a:t>
            </a:r>
          </a:p>
          <a:p>
            <a:pPr marL="0" indent="0">
              <a:lnSpc>
                <a:spcPct val="150000"/>
              </a:lnSpc>
              <a:buNone/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2DD32-5B34-695A-C4D2-E8BB2571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63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8B24-5437-6C94-F7BC-77416F6A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Visualisierung</a:t>
            </a:r>
            <a:br>
              <a:rPr lang="en-US" dirty="0"/>
            </a:br>
            <a:r>
              <a:rPr lang="en-US" dirty="0" err="1"/>
              <a:t>Aussenansicht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D49009-4927-4DF9-90D8-5ACEBBE8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695176"/>
            <a:ext cx="8229600" cy="4385679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C51610-8B84-E3E7-1C26-7215114C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976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05489-689A-69CA-274E-915207BC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Visualisierung</a:t>
            </a:r>
            <a:br>
              <a:rPr lang="de-DE" dirty="0"/>
            </a:br>
            <a:r>
              <a:rPr lang="de-DE" dirty="0"/>
              <a:t>E</a:t>
            </a:r>
            <a:r>
              <a:rPr lang="de-CH" dirty="0" err="1"/>
              <a:t>ingangsbereich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D3D5C5-C19B-1C86-C8C8-E75C61C3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9013D-3B0B-7D5C-2C1C-50CDCB4B7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695176"/>
            <a:ext cx="8229599" cy="438568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E80F9D-8065-A75D-6917-5BF71A4A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AF37-8F12-415B-812E-CA15163D1339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99308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Benutzerdefiniert 4">
      <a:dk1>
        <a:srgbClr val="000000"/>
      </a:dk1>
      <a:lt1>
        <a:srgbClr val="FFFFFF"/>
      </a:lt1>
      <a:dk2>
        <a:srgbClr val="0536B3"/>
      </a:dk2>
      <a:lt2>
        <a:srgbClr val="A5A5A5"/>
      </a:lt2>
      <a:accent1>
        <a:srgbClr val="BFBFBF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Leve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685</Words>
  <Application>Microsoft Office PowerPoint</Application>
  <PresentationFormat>Bildschirmpräsentation (4:3)</PresentationFormat>
  <Paragraphs>198</Paragraphs>
  <Slides>31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Aptos</vt:lpstr>
      <vt:lpstr>Arial</vt:lpstr>
      <vt:lpstr>Times New Roman</vt:lpstr>
      <vt:lpstr>Wingdings</vt:lpstr>
      <vt:lpstr>Presentation</vt:lpstr>
      <vt:lpstr>Herzlich willkommen</vt:lpstr>
      <vt:lpstr>Ablauf</vt:lpstr>
      <vt:lpstr>Ausgangslage</vt:lpstr>
      <vt:lpstr>Projektbeschrieb  Gesamtareal</vt:lpstr>
      <vt:lpstr>Projektbeschrieb Standort</vt:lpstr>
      <vt:lpstr>Projektbeschrieb Situation </vt:lpstr>
      <vt:lpstr>Projektbeschrieb Gebäude</vt:lpstr>
      <vt:lpstr>Visualisierung Aussenansicht</vt:lpstr>
      <vt:lpstr>Visualisierung Eingangsbereich</vt:lpstr>
      <vt:lpstr>Visualisierung Hauptraum </vt:lpstr>
      <vt:lpstr>Visualisierung Hauptraum </vt:lpstr>
      <vt:lpstr>Visualisierung Teeküche und Spielecke</vt:lpstr>
      <vt:lpstr>Visualisierung Ausstattung </vt:lpstr>
      <vt:lpstr>Projektbeschrieb Erdgeschoss / Technik</vt:lpstr>
      <vt:lpstr>Projektbeschrieb Grundrisse</vt:lpstr>
      <vt:lpstr>Projektbeschrieb Schnitte</vt:lpstr>
      <vt:lpstr>Projektbeschrieb Ansichten</vt:lpstr>
      <vt:lpstr>Projektbeschrieb Aussenbereich</vt:lpstr>
      <vt:lpstr>Verkehr / Parkplätze</vt:lpstr>
      <vt:lpstr>Verpflichtungskredit</vt:lpstr>
      <vt:lpstr>Finanzierung</vt:lpstr>
      <vt:lpstr>Widmung des Grundstücks vom Finanz- ins Verwaltungsvermögen</vt:lpstr>
      <vt:lpstr>Abparzellierung</vt:lpstr>
      <vt:lpstr>Buchwert / Verkehrswert</vt:lpstr>
      <vt:lpstr>Jährliche Kosten mit einem Abschreibungssatz von 4%</vt:lpstr>
      <vt:lpstr>Jährliche Kosten mit einem Abschreibungssatz von 3%</vt:lpstr>
      <vt:lpstr>Tragbarkeit</vt:lpstr>
      <vt:lpstr>Antrag des Gemeinderates</vt:lpstr>
      <vt:lpstr>Abstimmungsfrage</vt:lpstr>
      <vt:lpstr>Wie geht es nun weiter?</vt:lpstr>
      <vt:lpstr>Fragen?</vt:lpstr>
    </vt:vector>
  </TitlesOfParts>
  <Company>Gemeindeverwaltung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user28</dc:creator>
  <cp:lastModifiedBy>Dieterle Dominik</cp:lastModifiedBy>
  <cp:revision>28</cp:revision>
  <cp:lastPrinted>2022-12-11T14:02:37Z</cp:lastPrinted>
  <dcterms:created xsi:type="dcterms:W3CDTF">2010-12-02T14:08:03Z</dcterms:created>
  <dcterms:modified xsi:type="dcterms:W3CDTF">2024-10-17T17:51:21Z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TC060874521031</vt:lpwstr>
  </property>
</Properties>
</file>